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437" r:id="rId5"/>
    <p:sldId id="431" r:id="rId6"/>
    <p:sldId id="396" r:id="rId7"/>
    <p:sldId id="397" r:id="rId8"/>
    <p:sldId id="398" r:id="rId9"/>
    <p:sldId id="435" r:id="rId10"/>
    <p:sldId id="399" r:id="rId11"/>
    <p:sldId id="432" r:id="rId12"/>
    <p:sldId id="433" r:id="rId13"/>
    <p:sldId id="434" r:id="rId14"/>
    <p:sldId id="401" r:id="rId15"/>
    <p:sldId id="402" r:id="rId16"/>
    <p:sldId id="403" r:id="rId17"/>
    <p:sldId id="404" r:id="rId18"/>
    <p:sldId id="405" r:id="rId19"/>
    <p:sldId id="406" r:id="rId20"/>
    <p:sldId id="411" r:id="rId21"/>
    <p:sldId id="408" r:id="rId22"/>
    <p:sldId id="436" r:id="rId23"/>
    <p:sldId id="414" r:id="rId24"/>
    <p:sldId id="412" r:id="rId25"/>
    <p:sldId id="415" r:id="rId26"/>
    <p:sldId id="416" r:id="rId27"/>
    <p:sldId id="417" r:id="rId28"/>
    <p:sldId id="419" r:id="rId29"/>
    <p:sldId id="421" r:id="rId30"/>
    <p:sldId id="422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726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882659"/>
            <a:ext cx="80626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025659"/>
            <a:ext cx="8062699" cy="71754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Documents\Courses\OOP\OOP Images\3-1-anasayf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67701">
            <a:off x="4562208" y="2152843"/>
            <a:ext cx="1477659" cy="18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578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10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451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30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~20-30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15 Sept – 26 Oct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24 and 26 Oct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OOP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programming </a:t>
            </a:r>
            <a:r>
              <a:rPr lang="en-US" dirty="0" smtClean="0"/>
              <a:t>is an important paradigm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Anyone involved in software development should be familiar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 modeling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modern languages are either object-oriented or support classes and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frameworks, libraries and APIs are object-oriented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.NET Framework Class Library (C#), Java API classes (Java), </a:t>
            </a:r>
            <a:r>
              <a:rPr lang="en-US" noProof="1" smtClean="0"/>
              <a:t>Laravel</a:t>
            </a:r>
            <a:r>
              <a:rPr lang="en-US" dirty="0" smtClean="0"/>
              <a:t> (PHP), </a:t>
            </a:r>
            <a:r>
              <a:rPr lang="en-US" noProof="1" smtClean="0"/>
              <a:t>Django</a:t>
            </a:r>
            <a:r>
              <a:rPr lang="en-US" dirty="0" smtClean="0"/>
              <a:t> (Python), Rails (Ruby), STL (C++),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is a basic requirement for starting a developer job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OOP?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project: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OOP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C:\Documents\Courses\OOP\OOP Images\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5252">
            <a:off x="7657455" y="2657452"/>
            <a:ext cx="1953655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12" y="3759070"/>
            <a:ext cx="2803522" cy="28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0880">
            <a:off x="9725089" y="2719349"/>
            <a:ext cx="1967791" cy="196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\Courses\OOP\OOP Images\objec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62009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\Courses\OOP\OOP Images\csha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994" y="1905000"/>
            <a:ext cx="2088990" cy="2088990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 skeleton </a:t>
            </a:r>
            <a:r>
              <a:rPr lang="en-US" dirty="0" smtClean="0"/>
              <a:t>(empty classes and interfaces)</a:t>
            </a:r>
          </a:p>
          <a:p>
            <a:pPr lvl="2"/>
            <a:r>
              <a:rPr lang="en-US" dirty="0" smtClean="0"/>
              <a:t>You should implement the missing functionality properly</a:t>
            </a:r>
          </a:p>
          <a:p>
            <a:pPr lvl="1"/>
            <a:r>
              <a:rPr lang="en-US" dirty="0" smtClean="0"/>
              <a:t>Your project should be written in</a:t>
            </a:r>
            <a:r>
              <a:rPr lang="en-US" dirty="0"/>
              <a:t> </a:t>
            </a:r>
            <a:r>
              <a:rPr lang="en-US" dirty="0" smtClean="0"/>
              <a:t>C# and should correctly follow all OOP principles</a:t>
            </a:r>
            <a:endParaRPr lang="en-US" u="sng" dirty="0" smtClean="0"/>
          </a:p>
          <a:p>
            <a:r>
              <a:rPr lang="en-US" dirty="0" smtClean="0"/>
              <a:t>Automated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judge system </a:t>
            </a:r>
            <a:r>
              <a:rPr lang="en-US" dirty="0" smtClean="0"/>
              <a:t>with real-time feedback gives only 50% of the total exam score</a:t>
            </a:r>
          </a:p>
          <a:p>
            <a:pPr lvl="1"/>
            <a:r>
              <a:rPr lang="en-US" dirty="0" smtClean="0"/>
              <a:t>The other 50%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review </a:t>
            </a:r>
            <a:r>
              <a:rPr lang="en-US" dirty="0" smtClean="0"/>
              <a:t>by the </a:t>
            </a:r>
            <a:r>
              <a:rPr lang="en-US" noProof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2D RPG game of your own choice</a:t>
            </a:r>
          </a:p>
          <a:p>
            <a:pPr lvl="1"/>
            <a:r>
              <a:rPr lang="en-US" dirty="0" smtClean="0"/>
              <a:t>Should be OOP-structured and follow the good practices of OOP</a:t>
            </a:r>
          </a:p>
          <a:p>
            <a:pPr lvl="1"/>
            <a:r>
              <a:rPr lang="en-US" dirty="0" smtClean="0"/>
              <a:t>Can be written in C# or Java (up to the team to choose)</a:t>
            </a:r>
          </a:p>
          <a:p>
            <a:pPr lvl="1"/>
            <a:r>
              <a:rPr lang="en-US" dirty="0" smtClean="0"/>
              <a:t>Can be console-based or with a GUI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3074" name="Picture 2" descr="C:\Documents\Courses\OOP\OOP Images\352697-world-of-warcraft-wrath-of-the-lich-king-windows-screensh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2" y="3962400"/>
            <a:ext cx="4803205" cy="238125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\Courses\OOP\OOP Images\acrossageex_scre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811" y="3962400"/>
            <a:ext cx="4953001" cy="23812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mtClean="0"/>
              <a:t>OOP Course official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https://softuni.bg/trainings/coursesinstances/details/8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"OOP"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Fundamental understanding of OOP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OOP basic principles, using Classes and application in                     in different OOP Languages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8612" y="1486939"/>
            <a:ext cx="2592878" cy="259287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28049" y="3655983"/>
              <a:ext cx="6376595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OOP Course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8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25" name="TextBox 24"/>
            <p:cNvSpPr txBox="1"/>
            <p:nvPr/>
          </p:nvSpPr>
          <p:spPr>
            <a:xfrm>
              <a:off x="690990" y="1807533"/>
              <a:ext cx="3723606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</a:t>
              </a:r>
              <a:r>
                <a:rPr lang="en-US" sz="2200" dirty="0"/>
                <a:t>P</a:t>
              </a:r>
              <a:r>
                <a:rPr lang="en-US" sz="2200" dirty="0" smtClean="0"/>
                <a:t>rogramming (OOP</a:t>
              </a:r>
              <a:r>
                <a:rPr lang="bg-BG" sz="2200" dirty="0" smtClean="0"/>
                <a:t>)</a:t>
              </a:r>
              <a:endParaRPr lang="bg-BG" sz="2200" dirty="0"/>
            </a:p>
            <a:p>
              <a:r>
                <a:rPr lang="en-US" sz="1800" dirty="0"/>
                <a:t>10 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62622" y="1805864"/>
              <a:ext cx="212543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JavaScript Applications</a:t>
              </a:r>
              <a:endParaRPr lang="bg-BG" sz="2200" dirty="0"/>
            </a:p>
            <a:p>
              <a:r>
                <a:rPr lang="bg-BG" sz="1800" dirty="0"/>
                <a:t>4</a:t>
              </a:r>
              <a:r>
                <a:rPr lang="en-US" sz="1800" dirty="0"/>
                <a:t> 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bg-BG" sz="1800" dirty="0"/>
                <a:t>3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34499" y="1805864"/>
              <a:ext cx="239202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</a:t>
              </a:r>
              <a:r>
                <a:rPr lang="en-US" sz="2200" dirty="0" smtClean="0"/>
                <a:t>OOP</a:t>
              </a:r>
              <a:endParaRPr lang="bg-BG" sz="2200" dirty="0"/>
            </a:p>
            <a:p>
              <a:r>
                <a:rPr lang="bg-BG" sz="1800" dirty="0"/>
                <a:t>5</a:t>
              </a:r>
              <a:r>
                <a:rPr lang="en-US" sz="1800" dirty="0"/>
                <a:t> 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bg-BG" sz="1800" dirty="0"/>
                <a:t>4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7078">
            <a:off x="5652431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0921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2396">
            <a:off x="2679332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7520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34806">
            <a:off x="9413117" y="408531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201460" y="3606272"/>
              <a:ext cx="7274779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Object-Oriented Programming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</a:t>
            </a:r>
            <a:r>
              <a:rPr lang="en-US" dirty="0" smtClean="0"/>
              <a:t>in OOP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Defining, structuring and using classes properly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Classes, objects, constructors, methods, properties, static members,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Basic principles of OOP and applying them to our code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Encapsulation, abstraction, inheritance, polymorphism, exceptions,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OOP in different languages (C#, Java, PHP)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problem-solving </a:t>
            </a:r>
            <a:r>
              <a:rPr lang="en-US" dirty="0" smtClean="0"/>
              <a:t>skills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Object-oriented modeling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Introduction. Defining classes and their components (fields, properties, constructors, methods, etc.)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Exceptions. Using static members, namespaces, indexers and operators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Other OOP types (Structures, </a:t>
            </a:r>
            <a:r>
              <a:rPr lang="en-US" sz="3000" noProof="1" smtClean="0"/>
              <a:t>Enums</a:t>
            </a:r>
            <a:r>
              <a:rPr lang="en-US" sz="3000" dirty="0" smtClean="0"/>
              <a:t>, Generics, Attributes)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Delegates and Events. Other types: </a:t>
            </a:r>
            <a:r>
              <a:rPr lang="en-US" sz="3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structures, generics, 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programming in different languages (C#, Java, JS, PHP)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Principles of OOP: Inheritance, Abstraction, Encapsulation and Polymorphism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.NET Common Type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– Classes, Interfaces,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etc.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PHP – Classes, Interfaces, Traits, etc.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 Patterns – Overview of the Classic Design Patterns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 – Real-world Object-Oriented Application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II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Real-world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Object-Oriented Application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Exam 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OOP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 (2)</a:t>
            </a:r>
            <a:endParaRPr lang="en-US" dirty="0"/>
          </a:p>
        </p:txBody>
      </p:sp>
      <p:pic>
        <p:nvPicPr>
          <p:cNvPr id="2052" name="Picture 4" descr="C:\Documents\Courses\OOP\OOP Images\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7222" y="4267201"/>
            <a:ext cx="3006595" cy="233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18412" y="4388075"/>
            <a:ext cx="505875" cy="784830"/>
          </a:xfrm>
          <a:prstGeom prst="rect">
            <a:avLst/>
          </a:prstGeom>
          <a:noFill/>
          <a:scene3d>
            <a:camera prst="orthographicFront">
              <a:rot lat="20748880" lon="9594580" rev="10806834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</a:t>
            </a:r>
            <a:endParaRPr lang="en-US" sz="4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23212" y="5105400"/>
            <a:ext cx="505875" cy="784830"/>
          </a:xfrm>
          <a:prstGeom prst="rect">
            <a:avLst/>
          </a:prstGeom>
          <a:noFill/>
          <a:scene3d>
            <a:camera prst="orthographicFront">
              <a:rot lat="20748880" lon="9594580" rev="10806834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</a:t>
            </a:r>
            <a:endParaRPr lang="en-US" sz="4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4212" y="5844570"/>
            <a:ext cx="505875" cy="784830"/>
          </a:xfrm>
          <a:prstGeom prst="rect">
            <a:avLst/>
          </a:prstGeom>
          <a:noFill/>
          <a:scene3d>
            <a:camera prst="orthographicFront">
              <a:rot lat="600000" lon="120000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</a:t>
            </a:r>
            <a:endParaRPr lang="en-US" sz="45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6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1183</Words>
  <Application>Microsoft Office PowerPoint</Application>
  <PresentationFormat>Custom</PresentationFormat>
  <Paragraphs>233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Object-Oriented Programming</vt:lpstr>
      <vt:lpstr>Table of Contents</vt:lpstr>
      <vt:lpstr>SoftUni Diamond Partners</vt:lpstr>
      <vt:lpstr>Level #2 at the Software University</vt:lpstr>
      <vt:lpstr>OOP Course</vt:lpstr>
      <vt:lpstr>Course Objectives</vt:lpstr>
      <vt:lpstr>OOP – Course Topics</vt:lpstr>
      <vt:lpstr>OOP – Course Topics (2)</vt:lpstr>
      <vt:lpstr>The Trainers Team</vt:lpstr>
      <vt:lpstr>Trainers Team</vt:lpstr>
      <vt:lpstr>Trainers Team (2)</vt:lpstr>
      <vt:lpstr>Trainers Team (2)</vt:lpstr>
      <vt:lpstr>Volunteer Teaching Assistants</vt:lpstr>
      <vt:lpstr>OOP Course: More Details </vt:lpstr>
      <vt:lpstr>Training Duration – OOP</vt:lpstr>
      <vt:lpstr>Why OOP?</vt:lpstr>
      <vt:lpstr>Why English?</vt:lpstr>
      <vt:lpstr>OOP Course</vt:lpstr>
      <vt:lpstr>Scoring System for the OOP Course</vt:lpstr>
      <vt:lpstr>The OOP Exam</vt:lpstr>
      <vt:lpstr>Teamwork Project</vt:lpstr>
      <vt:lpstr>Homework Assignments</vt:lpstr>
      <vt:lpstr>Homework Peer Reviews</vt:lpstr>
      <vt:lpstr>Resources</vt:lpstr>
      <vt:lpstr>Course Web Site &amp; Forums</vt:lpstr>
      <vt:lpstr>The OOP Slides and Videos</vt:lpstr>
      <vt:lpstr>Software University Learning System (SULS)</vt:lpstr>
      <vt:lpstr>Summary</vt:lpstr>
      <vt:lpstr>OOP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OOP: Course Introduction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2014-09-19T07:23:26Z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